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elegraf Bold" charset="1" panose="00000800000000000000"/>
      <p:regular r:id="rId17"/>
    </p:embeddedFont>
    <p:embeddedFont>
      <p:font typeface="Telegraf" charset="1" panose="00000500000000000000"/>
      <p:regular r:id="rId18"/>
    </p:embeddedFont>
    <p:embeddedFont>
      <p:font typeface="Telegraf Extra-Light" charset="1" panose="00000300000000000000"/>
      <p:regular r:id="rId19"/>
    </p:embeddedFont>
    <p:embeddedFont>
      <p:font typeface="TT Hoves" charset="1" panose="020000030200000600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8639301" y="290205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59"/>
                </a:lnTo>
                <a:lnTo>
                  <a:pt x="0" y="637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2559" y="2203706"/>
            <a:ext cx="16942883" cy="345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40"/>
              </a:lnSpc>
              <a:spcBef>
                <a:spcPct val="0"/>
              </a:spcBef>
            </a:pPr>
            <a:r>
              <a:rPr lang="en-US" b="true" sz="9600" spc="48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VOICE: THE NEW SWITCH FOR INDUSTRY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38581"/>
            <a:ext cx="1079796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69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76558"/>
            <a:ext cx="8532040" cy="319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Team Name : Nexus Builders</a:t>
            </a:r>
          </a:p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Team members:</a:t>
            </a:r>
          </a:p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1. G Gnaneshwar(RA2211027010265)</a:t>
            </a:r>
          </a:p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2. MN Aditya(RA2311053010090)</a:t>
            </a:r>
          </a:p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3. Mohammed Shemil K M(RA2311003011853)</a:t>
            </a:r>
          </a:p>
          <a:p>
            <a:pPr algn="l">
              <a:lnSpc>
                <a:spcPts val="3219"/>
              </a:lnSpc>
            </a:pP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4. R Balamurugan(RA2311038010009)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6639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3120914" y="-5341984"/>
            <a:ext cx="643045" cy="12669823"/>
            <a:chOff x="0" y="0"/>
            <a:chExt cx="169362" cy="33369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65107" y="-3554243"/>
            <a:ext cx="11335777" cy="8367864"/>
          </a:xfrm>
          <a:custGeom>
            <a:avLst/>
            <a:gdLst/>
            <a:ahLst/>
            <a:cxnLst/>
            <a:rect r="r" b="b" t="t" l="l"/>
            <a:pathLst>
              <a:path h="8367864" w="11335777">
                <a:moveTo>
                  <a:pt x="0" y="0"/>
                </a:moveTo>
                <a:lnTo>
                  <a:pt x="11335776" y="0"/>
                </a:lnTo>
                <a:lnTo>
                  <a:pt x="11335776" y="8367865"/>
                </a:lnTo>
                <a:lnTo>
                  <a:pt x="0" y="8367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87888" y="2156797"/>
            <a:ext cx="7742823" cy="4631616"/>
          </a:xfrm>
          <a:custGeom>
            <a:avLst/>
            <a:gdLst/>
            <a:ahLst/>
            <a:cxnLst/>
            <a:rect r="r" b="b" t="t" l="l"/>
            <a:pathLst>
              <a:path h="4631616" w="7742823">
                <a:moveTo>
                  <a:pt x="0" y="0"/>
                </a:moveTo>
                <a:lnTo>
                  <a:pt x="7742824" y="0"/>
                </a:lnTo>
                <a:lnTo>
                  <a:pt x="7742824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67025" y="8245607"/>
            <a:ext cx="12750085" cy="8229600"/>
          </a:xfrm>
          <a:custGeom>
            <a:avLst/>
            <a:gdLst/>
            <a:ahLst/>
            <a:cxnLst/>
            <a:rect r="r" b="b" t="t" l="l"/>
            <a:pathLst>
              <a:path h="8229600" w="12750085">
                <a:moveTo>
                  <a:pt x="0" y="0"/>
                </a:moveTo>
                <a:lnTo>
                  <a:pt x="12750084" y="0"/>
                </a:lnTo>
                <a:lnTo>
                  <a:pt x="127500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84357">
            <a:off x="-752630" y="-1101712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-5400000">
            <a:off x="475620" y="8161017"/>
            <a:ext cx="1847713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 Builders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947260" y="4221994"/>
            <a:ext cx="90443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863288" y="5958020"/>
            <a:ext cx="107237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42675" y="3211151"/>
            <a:ext cx="580279" cy="6657374"/>
            <a:chOff x="0" y="0"/>
            <a:chExt cx="152831" cy="17533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831" cy="1753382"/>
            </a:xfrm>
            <a:custGeom>
              <a:avLst/>
              <a:gdLst/>
              <a:ahLst/>
              <a:cxnLst/>
              <a:rect r="r" b="b" t="t" l="l"/>
              <a:pathLst>
                <a:path h="1753382" w="152831">
                  <a:moveTo>
                    <a:pt x="76415" y="0"/>
                  </a:moveTo>
                  <a:lnTo>
                    <a:pt x="76415" y="0"/>
                  </a:lnTo>
                  <a:cubicBezTo>
                    <a:pt x="118618" y="0"/>
                    <a:pt x="152831" y="34212"/>
                    <a:pt x="152831" y="76415"/>
                  </a:cubicBezTo>
                  <a:lnTo>
                    <a:pt x="152831" y="1676967"/>
                  </a:lnTo>
                  <a:cubicBezTo>
                    <a:pt x="152831" y="1719170"/>
                    <a:pt x="118618" y="1753382"/>
                    <a:pt x="76415" y="1753382"/>
                  </a:cubicBezTo>
                  <a:lnTo>
                    <a:pt x="76415" y="1753382"/>
                  </a:lnTo>
                  <a:cubicBezTo>
                    <a:pt x="34212" y="1753382"/>
                    <a:pt x="0" y="1719170"/>
                    <a:pt x="0" y="1676967"/>
                  </a:cubicBezTo>
                  <a:lnTo>
                    <a:pt x="0" y="76415"/>
                  </a:lnTo>
                  <a:cubicBezTo>
                    <a:pt x="0" y="34212"/>
                    <a:pt x="34212" y="0"/>
                    <a:pt x="76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52831" cy="1810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8737" y="2714177"/>
            <a:ext cx="10715555" cy="126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1"/>
              </a:lnSpc>
            </a:pPr>
            <a:r>
              <a:rPr lang="en-US" sz="89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CALL TO ACTION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988317" y="5194622"/>
            <a:ext cx="333375" cy="333375"/>
            <a:chOff x="0" y="0"/>
            <a:chExt cx="87802" cy="878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718489" y="5194622"/>
            <a:ext cx="333375" cy="333375"/>
            <a:chOff x="0" y="0"/>
            <a:chExt cx="87802" cy="87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988317" y="6661687"/>
            <a:ext cx="333375" cy="333375"/>
            <a:chOff x="0" y="0"/>
            <a:chExt cx="87802" cy="878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718489" y="6661687"/>
            <a:ext cx="333375" cy="333375"/>
            <a:chOff x="0" y="0"/>
            <a:chExt cx="87802" cy="878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646028" y="568926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76200" y="568926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46028" y="715632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376200" y="715632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94153" y="6614062"/>
            <a:ext cx="3023162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Faults that get logged &amp; alerted automatically.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63981" y="6614062"/>
            <a:ext cx="3023162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Faults that get logged &amp; alerted automatically.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63981" y="5146997"/>
            <a:ext cx="3023162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Voice is the Future of Industry – and We Built It.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94153" y="5146997"/>
            <a:ext cx="3023162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Machines that listen &amp; act instantly.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816381" y="8289286"/>
            <a:ext cx="953643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If yesterday was touch-based, tomorrow is voice-powered.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90513" y="60686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974736" y="60686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15043" y="60686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41" id="41"/>
          <p:cNvGrpSpPr/>
          <p:nvPr/>
        </p:nvGrpSpPr>
        <p:grpSpPr>
          <a:xfrm rot="5400000">
            <a:off x="12948743" y="-3887465"/>
            <a:ext cx="643045" cy="9407130"/>
            <a:chOff x="0" y="0"/>
            <a:chExt cx="169362" cy="247759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5577" y="5566396"/>
            <a:ext cx="7416846" cy="14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WRAPPING UP AND PARTING THOUGHTS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1945" y="3342131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1945" y="4987008"/>
            <a:ext cx="6895551" cy="1521052"/>
            <a:chOff x="0" y="0"/>
            <a:chExt cx="1816112" cy="40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69338" y="2082771"/>
            <a:ext cx="9407130" cy="1226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7"/>
              </a:lnSpc>
            </a:pPr>
            <a:r>
              <a:rPr lang="en-US" sz="87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2114" y="7873574"/>
            <a:ext cx="6566993" cy="16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72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WE ASKED: WHAT IF MACHINES COULD SIMPLY LISTEN AND ACT?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51945" y="350702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51945" y="5151904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27406" y="3696575"/>
            <a:ext cx="498571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Industrial control is still manual: buttons, dashboards, forms.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27406" y="5316648"/>
            <a:ext cx="498571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Workers waste time logging faults, updating sheets, sending alerts.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363749" y="6727135"/>
            <a:ext cx="6895551" cy="1521052"/>
            <a:chOff x="0" y="0"/>
            <a:chExt cx="1816112" cy="4006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363749" y="689203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63749" y="8632158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27406" y="7174810"/>
            <a:ext cx="4985712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Current automation → expensive, rigid, not worker-friendly.</a:t>
            </a:r>
          </a:p>
        </p:txBody>
      </p:sp>
      <p:grpSp>
        <p:nvGrpSpPr>
          <p:cNvPr name="Group 29" id="29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939514" y="-1659211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88357" y="6426446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986204" y="667904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66237"/>
            <a:ext cx="9957504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OUR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504" y="2500580"/>
            <a:ext cx="10701397" cy="151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 VOICE-DRIVEN AUTOMATION PLATFORM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49398" y="4288244"/>
            <a:ext cx="6496559" cy="1521052"/>
            <a:chOff x="0" y="0"/>
            <a:chExt cx="1711028" cy="40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1028" cy="400606"/>
            </a:xfrm>
            <a:custGeom>
              <a:avLst/>
              <a:gdLst/>
              <a:ahLst/>
              <a:cxnLst/>
              <a:rect r="r" b="b" t="t" l="l"/>
              <a:pathLst>
                <a:path h="400606" w="1711028">
                  <a:moveTo>
                    <a:pt x="0" y="0"/>
                  </a:moveTo>
                  <a:lnTo>
                    <a:pt x="1711028" y="0"/>
                  </a:lnTo>
                  <a:lnTo>
                    <a:pt x="1711028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11028" cy="44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8209620"/>
            <a:ext cx="6895551" cy="1521052"/>
            <a:chOff x="0" y="0"/>
            <a:chExt cx="1816112" cy="4006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40504" y="4288244"/>
            <a:ext cx="6895551" cy="1521052"/>
            <a:chOff x="0" y="0"/>
            <a:chExt cx="1816112" cy="4006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11586" y="4627765"/>
            <a:ext cx="4985712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10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 Speak → ESP32 + Mic captures commands.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6250419"/>
            <a:ext cx="6895551" cy="1521052"/>
            <a:chOff x="0" y="0"/>
            <a:chExt cx="1816112" cy="4006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911586" y="8574169"/>
            <a:ext cx="4985712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10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 n8n Workflow → executes machine action, logs, or alerts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1586" y="6589940"/>
            <a:ext cx="4985712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10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Server converts voice → text + intent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62149" y="60482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46371" y="60482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86679" y="60482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04822" y="4813502"/>
            <a:ext cx="4985712" cy="39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10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Hands-free, affordable, and scalable</a:t>
            </a:r>
          </a:p>
        </p:txBody>
      </p:sp>
      <p:grpSp>
        <p:nvGrpSpPr>
          <p:cNvPr name="Group 29" id="29"/>
          <p:cNvGrpSpPr/>
          <p:nvPr/>
        </p:nvGrpSpPr>
        <p:grpSpPr>
          <a:xfrm rot="5400000">
            <a:off x="11420378" y="-3889506"/>
            <a:ext cx="643045" cy="9407130"/>
            <a:chOff x="0" y="0"/>
            <a:chExt cx="169362" cy="247759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1064108" y="-956389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43723" y="1192731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31758" y="1192731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322581" y="3612297"/>
            <a:ext cx="333375" cy="333375"/>
            <a:chOff x="0" y="0"/>
            <a:chExt cx="87802" cy="87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31758" y="3612297"/>
            <a:ext cx="333375" cy="333375"/>
            <a:chOff x="0" y="0"/>
            <a:chExt cx="87802" cy="87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1110727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05732" y="5938191"/>
            <a:ext cx="9737167" cy="24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IT’S UNIQUE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01434" y="1745689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89469" y="1687371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01434" y="413274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89469" y="410693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05732" y="8488680"/>
            <a:ext cx="9737167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BRAINSTORMING TO BRILLIANCE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07422" y="3536097"/>
            <a:ext cx="4700399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Safety advantage → Hands-free operation ensures faster response in emergencies.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19387" y="3536097"/>
            <a:ext cx="4827183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End-to-end workflow → Goes beyond control to include logging, alerts, and reporting.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83047" y="1116531"/>
            <a:ext cx="4863522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Voice-first control → Unlike dashboards/buttons, we use natural voice commands in industrial settings.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07422" y="1116531"/>
            <a:ext cx="4700399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Low-cost + open-source → Runs on ESP32 + n8n, making automation affordable and scalable.</a:t>
            </a:r>
          </a:p>
        </p:txBody>
      </p:sp>
      <p:sp>
        <p:nvSpPr>
          <p:cNvPr name="TextBox 30" id="30"/>
          <p:cNvSpPr txBox="true"/>
          <p:nvPr/>
        </p:nvSpPr>
        <p:spPr>
          <a:xfrm rot="-5400000">
            <a:off x="475620" y="8161017"/>
            <a:ext cx="1847713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31" id="31"/>
          <p:cNvSpPr txBox="true"/>
          <p:nvPr/>
        </p:nvSpPr>
        <p:spPr>
          <a:xfrm rot="-5400000">
            <a:off x="947260" y="4221994"/>
            <a:ext cx="90443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32" id="32"/>
          <p:cNvSpPr txBox="true"/>
          <p:nvPr/>
        </p:nvSpPr>
        <p:spPr>
          <a:xfrm rot="-5400000">
            <a:off x="863288" y="5958020"/>
            <a:ext cx="107237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731408" y="5666728"/>
            <a:ext cx="333375" cy="333375"/>
            <a:chOff x="0" y="0"/>
            <a:chExt cx="87802" cy="878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389119" y="6161368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07072" y="5590528"/>
            <a:ext cx="5899728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Cross-domain potential → Scalable from logistics  to healthcare and agriculture.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142675" y="3211151"/>
            <a:ext cx="580279" cy="6657374"/>
            <a:chOff x="0" y="0"/>
            <a:chExt cx="152831" cy="175338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2831" cy="1753382"/>
            </a:xfrm>
            <a:custGeom>
              <a:avLst/>
              <a:gdLst/>
              <a:ahLst/>
              <a:cxnLst/>
              <a:rect r="r" b="b" t="t" l="l"/>
              <a:pathLst>
                <a:path h="1753382" w="152831">
                  <a:moveTo>
                    <a:pt x="76415" y="0"/>
                  </a:moveTo>
                  <a:lnTo>
                    <a:pt x="76415" y="0"/>
                  </a:lnTo>
                  <a:cubicBezTo>
                    <a:pt x="118618" y="0"/>
                    <a:pt x="152831" y="34212"/>
                    <a:pt x="152831" y="76415"/>
                  </a:cubicBezTo>
                  <a:lnTo>
                    <a:pt x="152831" y="1676967"/>
                  </a:lnTo>
                  <a:cubicBezTo>
                    <a:pt x="152831" y="1719170"/>
                    <a:pt x="118618" y="1753382"/>
                    <a:pt x="76415" y="1753382"/>
                  </a:cubicBezTo>
                  <a:lnTo>
                    <a:pt x="76415" y="1753382"/>
                  </a:lnTo>
                  <a:cubicBezTo>
                    <a:pt x="34212" y="1753382"/>
                    <a:pt x="0" y="1719170"/>
                    <a:pt x="0" y="1676967"/>
                  </a:cubicBezTo>
                  <a:lnTo>
                    <a:pt x="0" y="76415"/>
                  </a:lnTo>
                  <a:cubicBezTo>
                    <a:pt x="0" y="34212"/>
                    <a:pt x="34212" y="0"/>
                    <a:pt x="76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52831" cy="1810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5486162" y="7645079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821802" y="4192649"/>
            <a:ext cx="7891417" cy="6257897"/>
            <a:chOff x="0" y="0"/>
            <a:chExt cx="2078398" cy="16481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8398" cy="1648170"/>
            </a:xfrm>
            <a:custGeom>
              <a:avLst/>
              <a:gdLst/>
              <a:ahLst/>
              <a:cxnLst/>
              <a:rect r="r" b="b" t="t" l="l"/>
              <a:pathLst>
                <a:path h="1648170" w="2078398">
                  <a:moveTo>
                    <a:pt x="0" y="0"/>
                  </a:moveTo>
                  <a:lnTo>
                    <a:pt x="2078398" y="0"/>
                  </a:lnTo>
                  <a:lnTo>
                    <a:pt x="2078398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78398" cy="1705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114668" y="6830598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26562"/>
            <a:ext cx="9445915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211665"/>
            <a:ext cx="7817645" cy="310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Voice-based machine control (start/stop).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Hands-free fault logging into Sheets.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Instant alerts via Gmail/Slack.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Shift &amp; inv</a:t>
            </a:r>
            <a:r>
              <a:rPr lang="en-US" sz="2599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entory tracking through voice.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Emergency stop command for safety.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Automatic daily/weekly reports.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631790" y="53371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16013" y="53371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56321" y="53371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2890020" y="-3960615"/>
            <a:ext cx="643045" cy="9407130"/>
            <a:chOff x="0" y="0"/>
            <a:chExt cx="169362" cy="24775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10309601" y="6837990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1935723" y="-5126712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6286752"/>
            <a:ext cx="5473709" cy="2431846"/>
            <a:chOff x="0" y="0"/>
            <a:chExt cx="1441635" cy="6404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85591" y="1028700"/>
            <a:ext cx="5473709" cy="2431846"/>
            <a:chOff x="0" y="0"/>
            <a:chExt cx="1441635" cy="6404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85591" y="6286752"/>
            <a:ext cx="5473709" cy="2431846"/>
            <a:chOff x="0" y="0"/>
            <a:chExt cx="1441635" cy="6404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77671" y="1217955"/>
            <a:ext cx="4535548" cy="49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</a:pPr>
            <a:r>
              <a:rPr lang="en-US" b="true" sz="35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MANUFACTURING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85591" y="178932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85591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</a:p>
        </p:txBody>
      </p:sp>
      <p:grpSp>
        <p:nvGrpSpPr>
          <p:cNvPr name="Group 18" id="18"/>
          <p:cNvGrpSpPr/>
          <p:nvPr/>
        </p:nvGrpSpPr>
        <p:grpSpPr>
          <a:xfrm rot="41909">
            <a:off x="6857080" y="4231945"/>
            <a:ext cx="5009307" cy="1193970"/>
            <a:chOff x="0" y="0"/>
            <a:chExt cx="6679077" cy="159196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47625"/>
              <a:ext cx="6679077" cy="1040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1"/>
                </a:lnSpc>
              </a:pPr>
              <a:r>
                <a:rPr lang="en-US" b="true" sz="5383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USE CASES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26753"/>
              <a:ext cx="6679077" cy="565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9"/>
                </a:lnSpc>
                <a:spcBef>
                  <a:spcPct val="0"/>
                </a:spcBef>
              </a:pPr>
              <a:r>
                <a:rPr lang="en-US" sz="2420" spc="58">
                  <a:solidFill>
                    <a:srgbClr val="343434"/>
                  </a:solidFill>
                  <a:latin typeface="Telegraf"/>
                  <a:ea typeface="Telegraf"/>
                  <a:cs typeface="Telegraf"/>
                  <a:sym typeface="Telegraf"/>
                </a:rPr>
                <a:t>MAPPING OUR THOUGHTS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10449" y="2258856"/>
            <a:ext cx="4510211" cy="33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5"/>
              </a:lnSpc>
              <a:spcBef>
                <a:spcPct val="0"/>
              </a:spcBef>
            </a:pPr>
            <a:r>
              <a:rPr lang="en-US" sz="2011" spc="100">
                <a:solidFill>
                  <a:srgbClr val="F2F7FA"/>
                </a:solidFill>
                <a:latin typeface="TT Hoves"/>
                <a:ea typeface="TT Hoves"/>
                <a:cs typeface="TT Hoves"/>
                <a:sym typeface="TT Hoves"/>
              </a:rPr>
              <a:t>Hands-free start/stop of machines.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82938" y="1526756"/>
            <a:ext cx="3587842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 eiusmod ex adipisicing reprehenderit eiusmod veniam velit deserunt nisi eu anim non qui esse mollit et nisi deserunt anim consequat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704347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C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85591" y="704347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26047" y="6780906"/>
            <a:ext cx="3587842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 eiusmod ex adipisicing reprehenderit eiusmod veniam velit deserunt nisi eu anim non qui esse mollit et nisi deserunt anim consequat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82938" y="6780906"/>
            <a:ext cx="3587842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 eiusmod ex adipisicing reprehenderit eiusmod veniam velit deserunt nisi eu anim non qui esse mollit et nisi deserunt anim consequat</a:t>
            </a:r>
          </a:p>
        </p:txBody>
      </p:sp>
      <p:sp>
        <p:nvSpPr>
          <p:cNvPr name="AutoShape 27" id="27"/>
          <p:cNvSpPr/>
          <p:nvPr/>
        </p:nvSpPr>
        <p:spPr>
          <a:xfrm>
            <a:off x="6502409" y="2116002"/>
            <a:ext cx="5283182" cy="128621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28" id="28"/>
          <p:cNvSpPr/>
          <p:nvPr/>
        </p:nvSpPr>
        <p:spPr>
          <a:xfrm>
            <a:off x="6502409" y="7496097"/>
            <a:ext cx="5098453" cy="6579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704850" y="1081033"/>
            <a:ext cx="5473709" cy="2431846"/>
            <a:chOff x="0" y="0"/>
            <a:chExt cx="1441635" cy="6404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28700" y="1350609"/>
            <a:ext cx="4535548" cy="49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</a:pPr>
            <a:r>
              <a:rPr lang="en-US" b="true" sz="35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MAINTENANCE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7671" y="2201727"/>
            <a:ext cx="4510211" cy="33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5"/>
              </a:lnSpc>
              <a:spcBef>
                <a:spcPct val="0"/>
              </a:spcBef>
            </a:pPr>
            <a:r>
              <a:rPr lang="en-US" sz="2011" spc="100">
                <a:solidFill>
                  <a:srgbClr val="F2F7FA"/>
                </a:solidFill>
                <a:latin typeface="TT Hoves"/>
                <a:ea typeface="TT Hoves"/>
                <a:cs typeface="TT Hoves"/>
                <a:sym typeface="TT Hoves"/>
              </a:rPr>
              <a:t>Log faults + send alerts instantly.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28700" y="6286752"/>
            <a:ext cx="5473709" cy="2431846"/>
            <a:chOff x="0" y="0"/>
            <a:chExt cx="1441635" cy="64048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77671" y="6476007"/>
            <a:ext cx="4535548" cy="49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</a:pPr>
            <a:r>
              <a:rPr lang="en-US" b="true" sz="35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SAFETY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5112" y="7374238"/>
            <a:ext cx="4510211" cy="68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5"/>
              </a:lnSpc>
              <a:spcBef>
                <a:spcPct val="0"/>
              </a:spcBef>
            </a:pPr>
            <a:r>
              <a:rPr lang="en-US" sz="2011" spc="100">
                <a:solidFill>
                  <a:srgbClr val="F2F7FA"/>
                </a:solidFill>
                <a:latin typeface="TT Hoves"/>
                <a:ea typeface="TT Hoves"/>
                <a:cs typeface="TT Hoves"/>
                <a:sym typeface="TT Hoves"/>
              </a:rPr>
              <a:t>Emergency shutdown with one command.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1758470" y="1023904"/>
            <a:ext cx="5473709" cy="2431846"/>
            <a:chOff x="0" y="0"/>
            <a:chExt cx="1441635" cy="64048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2107440" y="1350609"/>
            <a:ext cx="4535548" cy="49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</a:pPr>
            <a:r>
              <a:rPr lang="en-US" b="true" sz="35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LOGISTICS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200206" y="2206523"/>
            <a:ext cx="4644480" cy="33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49"/>
              </a:lnSpc>
              <a:spcBef>
                <a:spcPct val="0"/>
              </a:spcBef>
            </a:pPr>
            <a:r>
              <a:rPr lang="en-US" sz="1964" spc="98">
                <a:solidFill>
                  <a:srgbClr val="F2F7FA"/>
                </a:solidFill>
                <a:latin typeface="TT Hoves"/>
                <a:ea typeface="TT Hoves"/>
                <a:cs typeface="TT Hoves"/>
                <a:sym typeface="TT Hoves"/>
              </a:rPr>
              <a:t>Voice-based stock restock requests.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534264" y="4391867"/>
            <a:ext cx="3587842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 eiusmod ex adipisicing reprehenderit eiusmod veniam velit deserunt nisi eu anim non qui esse mollit et nisi deserunt anim consequat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1758470" y="6280073"/>
            <a:ext cx="5473709" cy="2431846"/>
            <a:chOff x="0" y="0"/>
            <a:chExt cx="1441635" cy="64048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3255817" y="6778129"/>
            <a:ext cx="3587842" cy="138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id eiusmod ex adipisicing reprehenderit eiusmod veniam velit deserunt nisi eu anim non qui esse mollit et nisi deserunt anim consequat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1758470" y="6282024"/>
            <a:ext cx="5473709" cy="2431846"/>
            <a:chOff x="0" y="0"/>
            <a:chExt cx="1441635" cy="64048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2107440" y="6471279"/>
            <a:ext cx="4535548" cy="49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4"/>
              </a:lnSpc>
            </a:pPr>
            <a:r>
              <a:rPr lang="en-US" b="true" sz="35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MANAGEMENT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200206" y="7290297"/>
            <a:ext cx="4643453" cy="66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  <a:spcBef>
                <a:spcPct val="0"/>
              </a:spcBef>
            </a:pPr>
            <a:r>
              <a:rPr lang="en-US" sz="1860" spc="93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Automated reporting without manual effort.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769257" y="9278564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053480" y="9278564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793788" y="9278564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9023" y="-244431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3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3" y="5407093"/>
                </a:lnTo>
                <a:lnTo>
                  <a:pt x="1276010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20247" y="-392510"/>
            <a:ext cx="6667753" cy="11072020"/>
            <a:chOff x="0" y="0"/>
            <a:chExt cx="1756116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51976" y="721282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1409" y="1485577"/>
            <a:ext cx="7539495" cy="910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8"/>
              </a:lnSpc>
            </a:pPr>
            <a:r>
              <a:rPr lang="en-US" sz="6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LIVE DEMO 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82183"/>
            <a:ext cx="8082591" cy="335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13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Say: “Start Machine 1” → Motor/LED turns ON.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13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Say: “Log fault in Machine 2” → Sheet updated + Slack alert sent.</a:t>
            </a: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 spc="13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Say: “Generate daily report” → Gmail auto-sends summary.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16265238" y="646843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6601714" y="152069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6601714" y="378038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223528" y="439935"/>
            <a:ext cx="643045" cy="9407130"/>
            <a:chOff x="0" y="0"/>
            <a:chExt cx="169362" cy="24775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2510"/>
            <a:ext cx="5212196" cy="11072020"/>
            <a:chOff x="0" y="0"/>
            <a:chExt cx="1372759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75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372759">
                  <a:moveTo>
                    <a:pt x="0" y="0"/>
                  </a:moveTo>
                  <a:lnTo>
                    <a:pt x="1372759" y="0"/>
                  </a:lnTo>
                  <a:lnTo>
                    <a:pt x="137275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72759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269688">
            <a:off x="5419533" y="809048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79904" y="4598773"/>
            <a:ext cx="9719132" cy="145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339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BENEFITS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362236">
            <a:off x="12461844" y="20695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384" y="-216341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922213" y="4277905"/>
            <a:ext cx="333375" cy="333375"/>
            <a:chOff x="0" y="0"/>
            <a:chExt cx="87802" cy="87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22213" y="5366404"/>
            <a:ext cx="333375" cy="333375"/>
            <a:chOff x="0" y="0"/>
            <a:chExt cx="87802" cy="87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335494" y="4295056"/>
            <a:ext cx="3944067" cy="62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8"/>
              </a:lnSpc>
            </a:pPr>
            <a:r>
              <a:rPr lang="en-US" sz="238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SAVES TIME, REDUCES DOWNTIME.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35494" y="5385454"/>
            <a:ext cx="3463578" cy="60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23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INCREASES WORKER SAFETY.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90649" y="60482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4871" y="60482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15179" y="60482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922213" y="6376054"/>
            <a:ext cx="333375" cy="333375"/>
            <a:chOff x="0" y="0"/>
            <a:chExt cx="87802" cy="87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335494" y="6395104"/>
            <a:ext cx="4431763" cy="60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23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AFFORDABLE—ESP32 + OPEN-SOURCE = LOW COST.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211278" y="4706404"/>
            <a:ext cx="333375" cy="333375"/>
            <a:chOff x="0" y="0"/>
            <a:chExt cx="87802" cy="878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656886" y="4725454"/>
            <a:ext cx="3463578" cy="60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23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INCREASES WORKER SAFETY.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180584" y="5621483"/>
            <a:ext cx="333375" cy="333375"/>
            <a:chOff x="0" y="0"/>
            <a:chExt cx="87802" cy="8780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665876" y="5614054"/>
            <a:ext cx="4431763" cy="60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</a:pPr>
            <a:r>
              <a:rPr lang="en-US" sz="23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AFFORDABLE—ESP32 + OPEN-SOURCE = LOW COST.</a:t>
            </a:r>
          </a:p>
        </p:txBody>
      </p:sp>
      <p:grpSp>
        <p:nvGrpSpPr>
          <p:cNvPr name="Group 32" id="32"/>
          <p:cNvGrpSpPr/>
          <p:nvPr/>
        </p:nvGrpSpPr>
        <p:grpSpPr>
          <a:xfrm rot="5400000">
            <a:off x="10848878" y="-3889506"/>
            <a:ext cx="643045" cy="9407130"/>
            <a:chOff x="0" y="0"/>
            <a:chExt cx="169362" cy="247759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1400063" y="-19711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3"/>
                </a:lnTo>
                <a:lnTo>
                  <a:pt x="10441422" y="4424553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416136" y="2083271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86696"/>
            <a:ext cx="9437713" cy="24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VISION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538739"/>
            <a:ext cx="9657424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FUTURE PLANS AND ASPIRATIONS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578099"/>
            <a:ext cx="7976713" cy="312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741" indent="-279870" lvl="1">
              <a:lnSpc>
                <a:spcPts val="3629"/>
              </a:lnSpc>
              <a:buFont typeface="Arial"/>
              <a:buChar char="•"/>
            </a:pPr>
            <a:r>
              <a:rPr lang="en-US" sz="2592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Support for multilingual voice commands.</a:t>
            </a:r>
          </a:p>
          <a:p>
            <a:pPr algn="l" marL="559741" indent="-279870" lvl="1">
              <a:lnSpc>
                <a:spcPts val="3629"/>
              </a:lnSpc>
              <a:buFont typeface="Arial"/>
              <a:buChar char="•"/>
            </a:pPr>
            <a:r>
              <a:rPr lang="en-US" sz="2592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AI for predictive maintenance.</a:t>
            </a:r>
          </a:p>
          <a:p>
            <a:pPr algn="l" marL="559741" indent="-279870" lvl="1">
              <a:lnSpc>
                <a:spcPts val="3629"/>
              </a:lnSpc>
              <a:buFont typeface="Arial"/>
              <a:buChar char="•"/>
            </a:pPr>
            <a:r>
              <a:rPr lang="en-US" sz="2592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Integration with ERP/CRM systems.</a:t>
            </a:r>
          </a:p>
          <a:p>
            <a:pPr algn="l" marL="559741" indent="-279870" lvl="1">
              <a:lnSpc>
                <a:spcPts val="3629"/>
              </a:lnSpc>
              <a:buFont typeface="Arial"/>
              <a:buChar char="•"/>
            </a:pPr>
            <a:r>
              <a:rPr lang="en-US" sz="2592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Voice emotion analysis → detect stress or fatigue.</a:t>
            </a:r>
          </a:p>
          <a:p>
            <a:pPr algn="l" marL="559741" indent="-279870" lvl="1">
              <a:lnSpc>
                <a:spcPts val="3629"/>
              </a:lnSpc>
              <a:buFont typeface="Arial"/>
              <a:buChar char="•"/>
            </a:pPr>
            <a:r>
              <a:rPr lang="en-US" sz="2592" spc="12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Expand to healthcare &amp; smart farming.</a:t>
            </a:r>
          </a:p>
          <a:p>
            <a:pPr algn="l">
              <a:lnSpc>
                <a:spcPts val="278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219938" y="81946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Nexus Builders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04161" y="81946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44468" y="81946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343434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4" id="14"/>
          <p:cNvGrpSpPr/>
          <p:nvPr/>
        </p:nvGrpSpPr>
        <p:grpSpPr>
          <a:xfrm rot="5400000">
            <a:off x="12832945" y="-3674865"/>
            <a:ext cx="643045" cy="9407130"/>
            <a:chOff x="0" y="0"/>
            <a:chExt cx="169362" cy="24775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DAGyjeYKsPo</dc:identifier>
  <dcterms:modified xsi:type="dcterms:W3CDTF">2011-08-01T06:04:30Z</dcterms:modified>
  <cp:revision>1</cp:revision>
  <dc:title>Black and Red Modern Geometric Modern Technology Keynote Presentation</dc:title>
</cp:coreProperties>
</file>